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1263" cy="10440988"/>
  <p:notesSz cx="32302450" cy="499411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1pPr>
    <a:lvl2pPr marL="197735"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2pPr>
    <a:lvl3pPr marL="395471"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3pPr>
    <a:lvl4pPr marL="593206"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4pPr>
    <a:lvl5pPr marL="790942" algn="ctr" rtl="0" fontAlgn="base">
      <a:spcBef>
        <a:spcPct val="0"/>
      </a:spcBef>
      <a:spcAft>
        <a:spcPct val="0"/>
      </a:spcAft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5pPr>
    <a:lvl6pPr marL="988677" algn="l" defTabSz="395471" rtl="0" eaLnBrk="1" latinLnBrk="0" hangingPunct="1"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6pPr>
    <a:lvl7pPr marL="1186413" algn="l" defTabSz="395471" rtl="0" eaLnBrk="1" latinLnBrk="0" hangingPunct="1"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7pPr>
    <a:lvl8pPr marL="1384148" algn="l" defTabSz="395471" rtl="0" eaLnBrk="1" latinLnBrk="0" hangingPunct="1"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8pPr>
    <a:lvl9pPr marL="1581883" algn="l" defTabSz="395471" rtl="0" eaLnBrk="1" latinLnBrk="0" hangingPunct="1">
      <a:defRPr sz="4600" kern="1200">
        <a:solidFill>
          <a:schemeClr val="tx2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7346"/>
    <a:srgbClr val="80C486"/>
    <a:srgbClr val="74D083"/>
    <a:srgbClr val="68DC84"/>
    <a:srgbClr val="7DE195"/>
    <a:srgbClr val="17672A"/>
    <a:srgbClr val="2DC752"/>
    <a:srgbClr val="2CC0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29" y="830"/>
      </p:cViewPr>
      <p:guideLst>
        <p:guide orient="horz" pos="3289"/>
        <p:guide orient="horz" pos="5390"/>
        <p:guide orient="horz" pos="1803"/>
        <p:guide orient="horz" pos="1905"/>
        <p:guide orient="horz" pos="1187"/>
        <p:guide orient="horz" pos="2110"/>
        <p:guide orient="horz" pos="1290"/>
        <p:guide orient="horz" pos="3340"/>
        <p:guide pos="2382"/>
        <p:guide pos="807"/>
        <p:guide pos="6580"/>
        <p:guide pos="3806"/>
        <p:guide pos="-2042"/>
        <p:guide pos="3956"/>
        <p:guide pos="945"/>
        <p:guide pos="68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3997728" cy="250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>
            <a:lvl1pPr algn="l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97247" y="0"/>
            <a:ext cx="13997728" cy="250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>
            <a:lvl1pPr algn="r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47431383"/>
            <a:ext cx="13997728" cy="25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b" anchorCtr="0" compatLnSpc="1">
            <a:prstTxWarp prst="textNoShape">
              <a:avLst/>
            </a:prstTxWarp>
          </a:bodyPr>
          <a:lstStyle>
            <a:lvl1pPr algn="l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97247" y="47431383"/>
            <a:ext cx="13997728" cy="25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b" anchorCtr="0" compatLnSpc="1">
            <a:prstTxWarp prst="textNoShape">
              <a:avLst/>
            </a:prstTxWarp>
          </a:bodyPr>
          <a:lstStyle>
            <a:lvl1pPr algn="r" defTabSz="4621383">
              <a:defRPr sz="6200">
                <a:solidFill>
                  <a:schemeClr val="tx1"/>
                </a:solidFill>
              </a:defRPr>
            </a:lvl1pPr>
          </a:lstStyle>
          <a:p>
            <a:fld id="{3A5ADC32-07DF-4E03-89FB-D2DBCE4022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27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3997728" cy="250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>
            <a:lvl1pPr algn="l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297247" y="0"/>
            <a:ext cx="13997728" cy="250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>
            <a:lvl1pPr algn="r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77363" y="3746500"/>
            <a:ext cx="13554075" cy="18718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30246" y="23720082"/>
            <a:ext cx="25841960" cy="2247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47431383"/>
            <a:ext cx="13997728" cy="25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b" anchorCtr="0" compatLnSpc="1">
            <a:prstTxWarp prst="textNoShape">
              <a:avLst/>
            </a:prstTxWarp>
          </a:bodyPr>
          <a:lstStyle>
            <a:lvl1pPr algn="l" defTabSz="4621383">
              <a:defRPr sz="62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297247" y="47431383"/>
            <a:ext cx="13997728" cy="25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041" tIns="231023" rIns="462041" bIns="231023" numCol="1" anchor="b" anchorCtr="0" compatLnSpc="1">
            <a:prstTxWarp prst="textNoShape">
              <a:avLst/>
            </a:prstTxWarp>
          </a:bodyPr>
          <a:lstStyle>
            <a:lvl1pPr algn="r" defTabSz="4621383">
              <a:defRPr sz="6200">
                <a:solidFill>
                  <a:schemeClr val="tx1"/>
                </a:solidFill>
              </a:defRPr>
            </a:lvl1pPr>
          </a:lstStyle>
          <a:p>
            <a:fld id="{B53E700E-F6B5-4E14-BFE9-9FDDC93E1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31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1pPr>
    <a:lvl2pPr marL="197735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395471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593206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790942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988677" algn="l" defTabSz="19773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186413" algn="l" defTabSz="19773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384148" algn="l" defTabSz="19773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581883" algn="l" defTabSz="19773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387" y="3243694"/>
            <a:ext cx="6426490" cy="223782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044" y="5916560"/>
            <a:ext cx="5293176" cy="2668252"/>
          </a:xfrm>
          <a:prstGeom prst="rect">
            <a:avLst/>
          </a:prstGeom>
        </p:spPr>
        <p:txBody>
          <a:bodyPr vert="horz" lIns="39547" tIns="19774" rIns="39547" bIns="19774"/>
          <a:lstStyle>
            <a:lvl1pPr marL="0" indent="0" algn="ctr">
              <a:buNone/>
              <a:defRPr/>
            </a:lvl1pPr>
            <a:lvl2pPr marL="197735" indent="0" algn="ctr">
              <a:buNone/>
              <a:defRPr/>
            </a:lvl2pPr>
            <a:lvl3pPr marL="395471" indent="0" algn="ctr">
              <a:buNone/>
              <a:defRPr/>
            </a:lvl3pPr>
            <a:lvl4pPr marL="593206" indent="0" algn="ctr">
              <a:buNone/>
              <a:defRPr/>
            </a:lvl4pPr>
            <a:lvl5pPr marL="790942" indent="0" algn="ctr">
              <a:buNone/>
              <a:defRPr/>
            </a:lvl5pPr>
            <a:lvl6pPr marL="988677" indent="0" algn="ctr">
              <a:buNone/>
              <a:defRPr/>
            </a:lvl6pPr>
            <a:lvl7pPr marL="1186413" indent="0" algn="ctr">
              <a:buNone/>
              <a:defRPr/>
            </a:lvl7pPr>
            <a:lvl8pPr marL="1384148" indent="0" algn="ctr">
              <a:buNone/>
              <a:defRPr/>
            </a:lvl8pPr>
            <a:lvl9pPr marL="158188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11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772" y="2436231"/>
            <a:ext cx="6805720" cy="6890788"/>
          </a:xfrm>
          <a:prstGeom prst="rect">
            <a:avLst/>
          </a:prstGeom>
        </p:spPr>
        <p:txBody>
          <a:bodyPr vert="eaVert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79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2062" y="417903"/>
            <a:ext cx="1701430" cy="8909116"/>
          </a:xfrm>
          <a:prstGeom prst="rect">
            <a:avLst/>
          </a:prstGeom>
        </p:spPr>
        <p:txBody>
          <a:bodyPr vert="eaVert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773" y="417903"/>
            <a:ext cx="5034279" cy="8909116"/>
          </a:xfrm>
          <a:prstGeom prst="rect">
            <a:avLst/>
          </a:prstGeom>
        </p:spPr>
        <p:txBody>
          <a:bodyPr vert="eaVert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063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772" y="2436231"/>
            <a:ext cx="3367854" cy="6890788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5638" y="2436231"/>
            <a:ext cx="3367854" cy="341375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5638" y="5913264"/>
            <a:ext cx="3367854" cy="341375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71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72" y="2436231"/>
            <a:ext cx="6805720" cy="6890788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32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709522"/>
            <a:ext cx="6427219" cy="2073696"/>
          </a:xfrm>
          <a:prstGeom prst="rect">
            <a:avLst/>
          </a:prstGeom>
        </p:spPr>
        <p:txBody>
          <a:bodyPr vert="horz" lIns="39547" tIns="19774" rIns="39547" bIns="19774" anchor="t"/>
          <a:lstStyle>
            <a:lvl1pPr algn="l">
              <a:defRPr sz="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425556"/>
            <a:ext cx="6427219" cy="2283966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marL="0" indent="0">
              <a:buNone/>
              <a:defRPr sz="900"/>
            </a:lvl1pPr>
            <a:lvl2pPr marL="197735" indent="0">
              <a:buNone/>
              <a:defRPr sz="800"/>
            </a:lvl2pPr>
            <a:lvl3pPr marL="395471" indent="0">
              <a:buNone/>
              <a:defRPr sz="700"/>
            </a:lvl3pPr>
            <a:lvl4pPr marL="593206" indent="0">
              <a:buNone/>
              <a:defRPr sz="600"/>
            </a:lvl4pPr>
            <a:lvl5pPr marL="790942" indent="0">
              <a:buNone/>
              <a:defRPr sz="600"/>
            </a:lvl5pPr>
            <a:lvl6pPr marL="988677" indent="0">
              <a:buNone/>
              <a:defRPr sz="600"/>
            </a:lvl6pPr>
            <a:lvl7pPr marL="1186413" indent="0">
              <a:buNone/>
              <a:defRPr sz="600"/>
            </a:lvl7pPr>
            <a:lvl8pPr marL="1384148" indent="0">
              <a:buNone/>
              <a:defRPr sz="600"/>
            </a:lvl8pPr>
            <a:lvl9pPr marL="1581883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13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772" y="2436231"/>
            <a:ext cx="3367854" cy="6890788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5638" y="2436231"/>
            <a:ext cx="3367854" cy="6890788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64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772" y="2337357"/>
            <a:ext cx="3340871" cy="973570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marL="0" indent="0">
              <a:buNone/>
              <a:defRPr sz="1000" b="1"/>
            </a:lvl1pPr>
            <a:lvl2pPr marL="197735" indent="0">
              <a:buNone/>
              <a:defRPr sz="900" b="1"/>
            </a:lvl2pPr>
            <a:lvl3pPr marL="395471" indent="0">
              <a:buNone/>
              <a:defRPr sz="800" b="1"/>
            </a:lvl3pPr>
            <a:lvl4pPr marL="593206" indent="0">
              <a:buNone/>
              <a:defRPr sz="700" b="1"/>
            </a:lvl4pPr>
            <a:lvl5pPr marL="790942" indent="0">
              <a:buNone/>
              <a:defRPr sz="700" b="1"/>
            </a:lvl5pPr>
            <a:lvl6pPr marL="988677" indent="0">
              <a:buNone/>
              <a:defRPr sz="700" b="1"/>
            </a:lvl6pPr>
            <a:lvl7pPr marL="1186413" indent="0">
              <a:buNone/>
              <a:defRPr sz="700" b="1"/>
            </a:lvl7pPr>
            <a:lvl8pPr marL="1384148" indent="0">
              <a:buNone/>
              <a:defRPr sz="700" b="1"/>
            </a:lvl8pPr>
            <a:lvl9pPr marL="1581883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772" y="3310927"/>
            <a:ext cx="3340871" cy="6016092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164" y="2337357"/>
            <a:ext cx="3342329" cy="973570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marL="0" indent="0">
              <a:buNone/>
              <a:defRPr sz="1000" b="1"/>
            </a:lvl1pPr>
            <a:lvl2pPr marL="197735" indent="0">
              <a:buNone/>
              <a:defRPr sz="900" b="1"/>
            </a:lvl2pPr>
            <a:lvl3pPr marL="395471" indent="0">
              <a:buNone/>
              <a:defRPr sz="800" b="1"/>
            </a:lvl3pPr>
            <a:lvl4pPr marL="593206" indent="0">
              <a:buNone/>
              <a:defRPr sz="700" b="1"/>
            </a:lvl4pPr>
            <a:lvl5pPr marL="790942" indent="0">
              <a:buNone/>
              <a:defRPr sz="700" b="1"/>
            </a:lvl5pPr>
            <a:lvl6pPr marL="988677" indent="0">
              <a:buNone/>
              <a:defRPr sz="700" b="1"/>
            </a:lvl6pPr>
            <a:lvl7pPr marL="1186413" indent="0">
              <a:buNone/>
              <a:defRPr sz="700" b="1"/>
            </a:lvl7pPr>
            <a:lvl8pPr marL="1384148" indent="0">
              <a:buNone/>
              <a:defRPr sz="700" b="1"/>
            </a:lvl8pPr>
            <a:lvl9pPr marL="1581883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164" y="3310927"/>
            <a:ext cx="3342329" cy="6016092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715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2" y="417903"/>
            <a:ext cx="6805720" cy="1740165"/>
          </a:xfrm>
          <a:prstGeom prst="rect">
            <a:avLst/>
          </a:prstGeom>
        </p:spPr>
        <p:txBody>
          <a:bodyPr vert="horz" lIns="39547" tIns="19774" rIns="39547" bIns="1977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61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6561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73" y="415926"/>
            <a:ext cx="2487603" cy="1769168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536" y="415926"/>
            <a:ext cx="4226956" cy="8911093"/>
          </a:xfrm>
          <a:prstGeom prst="rect">
            <a:avLst/>
          </a:prstGeom>
        </p:spPr>
        <p:txBody>
          <a:bodyPr vert="horz" lIns="39547" tIns="19774" rIns="39547" bIns="19774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773" y="2185093"/>
            <a:ext cx="2487603" cy="7141926"/>
          </a:xfrm>
          <a:prstGeom prst="rect">
            <a:avLst/>
          </a:prstGeom>
        </p:spPr>
        <p:txBody>
          <a:bodyPr vert="horz" lIns="39547" tIns="19774" rIns="39547" bIns="19774"/>
          <a:lstStyle>
            <a:lvl1pPr marL="0" indent="0">
              <a:buNone/>
              <a:defRPr sz="600"/>
            </a:lvl1pPr>
            <a:lvl2pPr marL="197735" indent="0">
              <a:buNone/>
              <a:defRPr sz="500"/>
            </a:lvl2pPr>
            <a:lvl3pPr marL="395471" indent="0">
              <a:buNone/>
              <a:defRPr sz="400"/>
            </a:lvl3pPr>
            <a:lvl4pPr marL="593206" indent="0">
              <a:buNone/>
              <a:defRPr sz="400"/>
            </a:lvl4pPr>
            <a:lvl5pPr marL="790942" indent="0">
              <a:buNone/>
              <a:defRPr sz="400"/>
            </a:lvl5pPr>
            <a:lvl6pPr marL="988677" indent="0">
              <a:buNone/>
              <a:defRPr sz="400"/>
            </a:lvl6pPr>
            <a:lvl7pPr marL="1186413" indent="0">
              <a:buNone/>
              <a:defRPr sz="400"/>
            </a:lvl7pPr>
            <a:lvl8pPr marL="1384148" indent="0">
              <a:buNone/>
              <a:defRPr sz="400"/>
            </a:lvl8pPr>
            <a:lvl9pPr marL="1581883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61609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914" y="7308692"/>
            <a:ext cx="4536904" cy="862832"/>
          </a:xfrm>
          <a:prstGeom prst="rect">
            <a:avLst/>
          </a:prstGeom>
        </p:spPr>
        <p:txBody>
          <a:bodyPr vert="horz" lIns="39547" tIns="19774" rIns="39547" bIns="19774"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914" y="932702"/>
            <a:ext cx="4536904" cy="6264593"/>
          </a:xfrm>
          <a:prstGeom prst="rect">
            <a:avLst/>
          </a:prstGeom>
        </p:spPr>
        <p:txBody>
          <a:bodyPr vert="horz" lIns="39547" tIns="19774" rIns="39547" bIns="19774"/>
          <a:lstStyle>
            <a:lvl1pPr marL="0" indent="0">
              <a:buNone/>
              <a:defRPr sz="1400"/>
            </a:lvl1pPr>
            <a:lvl2pPr marL="197735" indent="0">
              <a:buNone/>
              <a:defRPr sz="1200"/>
            </a:lvl2pPr>
            <a:lvl3pPr marL="395471" indent="0">
              <a:buNone/>
              <a:defRPr sz="1000"/>
            </a:lvl3pPr>
            <a:lvl4pPr marL="593206" indent="0">
              <a:buNone/>
              <a:defRPr sz="900"/>
            </a:lvl4pPr>
            <a:lvl5pPr marL="790942" indent="0">
              <a:buNone/>
              <a:defRPr sz="900"/>
            </a:lvl5pPr>
            <a:lvl6pPr marL="988677" indent="0">
              <a:buNone/>
              <a:defRPr sz="900"/>
            </a:lvl6pPr>
            <a:lvl7pPr marL="1186413" indent="0">
              <a:buNone/>
              <a:defRPr sz="900"/>
            </a:lvl7pPr>
            <a:lvl8pPr marL="1384148" indent="0">
              <a:buNone/>
              <a:defRPr sz="900"/>
            </a:lvl8pPr>
            <a:lvl9pPr marL="1581883" indent="0">
              <a:buNone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914" y="8171523"/>
            <a:ext cx="4536904" cy="1225366"/>
          </a:xfrm>
          <a:prstGeom prst="rect">
            <a:avLst/>
          </a:prstGeom>
        </p:spPr>
        <p:txBody>
          <a:bodyPr vert="horz" lIns="39547" tIns="19774" rIns="39547" bIns="19774"/>
          <a:lstStyle>
            <a:lvl1pPr marL="0" indent="0">
              <a:buNone/>
              <a:defRPr sz="600"/>
            </a:lvl1pPr>
            <a:lvl2pPr marL="197735" indent="0">
              <a:buNone/>
              <a:defRPr sz="500"/>
            </a:lvl2pPr>
            <a:lvl3pPr marL="395471" indent="0">
              <a:buNone/>
              <a:defRPr sz="400"/>
            </a:lvl3pPr>
            <a:lvl4pPr marL="593206" indent="0">
              <a:buNone/>
              <a:defRPr sz="400"/>
            </a:lvl4pPr>
            <a:lvl5pPr marL="790942" indent="0">
              <a:buNone/>
              <a:defRPr sz="400"/>
            </a:lvl5pPr>
            <a:lvl6pPr marL="988677" indent="0">
              <a:buNone/>
              <a:defRPr sz="400"/>
            </a:lvl6pPr>
            <a:lvl7pPr marL="1186413" indent="0">
              <a:buNone/>
              <a:defRPr sz="400"/>
            </a:lvl7pPr>
            <a:lvl8pPr marL="1384148" indent="0">
              <a:buNone/>
              <a:defRPr sz="400"/>
            </a:lvl8pPr>
            <a:lvl9pPr marL="1581883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4131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/>
          <p:cNvSpPr txBox="1">
            <a:spLocks noChangeArrowheads="1"/>
          </p:cNvSpPr>
          <p:nvPr userDrawn="1"/>
        </p:nvSpPr>
        <p:spPr bwMode="auto">
          <a:xfrm>
            <a:off x="2572930" y="1957685"/>
            <a:ext cx="2412486" cy="23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9541" tIns="19771" rIns="39541" bIns="19771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mk-MK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pitchFamily="-65" charset="-128"/>
          <a:cs typeface="+mj-cs"/>
        </a:defRPr>
      </a:lvl1pPr>
      <a:lvl2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2pPr>
      <a:lvl3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3pPr>
      <a:lvl4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4pPr>
      <a:lvl5pPr algn="ctr" defTabSz="94885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5pPr>
      <a:lvl6pPr marL="197735" algn="ctr" defTabSz="948855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</a:defRPr>
      </a:lvl6pPr>
      <a:lvl7pPr marL="395471" algn="ctr" defTabSz="948855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</a:defRPr>
      </a:lvl7pPr>
      <a:lvl8pPr marL="593206" algn="ctr" defTabSz="948855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</a:defRPr>
      </a:lvl8pPr>
      <a:lvl9pPr marL="790942" algn="ctr" defTabSz="948855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65" charset="0"/>
        </a:defRPr>
      </a:lvl9pPr>
    </p:titleStyle>
    <p:bodyStyle>
      <a:lvl1pPr marL="355649" indent="-355649" algn="l" defTabSz="948855" rtl="0" eaLnBrk="0" fontAlgn="base" hangingPunct="0">
        <a:spcBef>
          <a:spcPct val="20000"/>
        </a:spcBef>
        <a:spcAft>
          <a:spcPct val="0"/>
        </a:spcAft>
        <a:defRPr sz="7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71031" indent="-296603" algn="l" defTabSz="948855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2pPr>
      <a:lvl3pPr marL="1186413" indent="-237557" algn="l" defTabSz="948855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ea typeface="ＭＳ Ｐゴシック" pitchFamily="-65" charset="-128"/>
        </a:defRPr>
      </a:lvl3pPr>
      <a:lvl4pPr marL="1660840" indent="-236871" algn="l" defTabSz="948855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  <a:ea typeface="ＭＳ Ｐゴシック" pitchFamily="-65" charset="-128"/>
        </a:defRPr>
      </a:lvl4pPr>
      <a:lvl5pPr marL="2135268" indent="-236871" algn="l" defTabSz="948855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5pPr>
      <a:lvl6pPr marL="2333003" indent="-236871" algn="l" defTabSz="948855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30739" indent="-236871" algn="l" defTabSz="948855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7pPr>
      <a:lvl8pPr marL="2728474" indent="-236871" algn="l" defTabSz="948855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8pPr>
      <a:lvl9pPr marL="2926210" indent="-236871" algn="l" defTabSz="948855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7735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95471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93206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90942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88677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86413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4148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1883" algn="l" defTabSz="19773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4"/>
          <p:cNvSpPr>
            <a:spLocks noChangeArrowheads="1"/>
          </p:cNvSpPr>
          <p:nvPr/>
        </p:nvSpPr>
        <p:spPr bwMode="auto">
          <a:xfrm>
            <a:off x="1" y="115094"/>
            <a:ext cx="7561262" cy="1981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lIns="181993" tIns="90997" rIns="181993" bIns="90997" anchor="ctr"/>
          <a:lstStyle/>
          <a:p>
            <a:r>
              <a:rPr lang="mk-MK" sz="1800" b="1" smtClean="0">
                <a:solidFill>
                  <a:schemeClr val="bg1"/>
                </a:solidFill>
              </a:rPr>
              <a:t>НАВИКИ </a:t>
            </a:r>
            <a:r>
              <a:rPr lang="mk-MK" sz="1800" b="1" dirty="0" smtClean="0">
                <a:solidFill>
                  <a:schemeClr val="bg1"/>
                </a:solidFill>
              </a:rPr>
              <a:t>ВО ИСХРАНАТА И НУТРИТИВНИОТ СТАТУС КАЈ </a:t>
            </a:r>
          </a:p>
          <a:p>
            <a:r>
              <a:rPr lang="mk-MK" sz="1800" b="1" dirty="0" smtClean="0">
                <a:solidFill>
                  <a:schemeClr val="bg1"/>
                </a:solidFill>
              </a:rPr>
              <a:t>ДЕЦАТА</a:t>
            </a:r>
          </a:p>
          <a:p>
            <a:endParaRPr lang="mk-MK" sz="1800" b="1" dirty="0" smtClean="0">
              <a:solidFill>
                <a:schemeClr val="bg1"/>
              </a:solidFill>
            </a:endParaRPr>
          </a:p>
          <a:p>
            <a:r>
              <a:rPr lang="mk-MK" sz="1600" b="1" dirty="0" smtClean="0">
                <a:solidFill>
                  <a:schemeClr val="bg1"/>
                </a:solidFill>
              </a:rPr>
              <a:t>Проф. </a:t>
            </a:r>
            <a:r>
              <a:rPr lang="mk-MK" sz="1600" b="1" smtClean="0">
                <a:solidFill>
                  <a:schemeClr val="bg1"/>
                </a:solidFill>
              </a:rPr>
              <a:t>Д-р Гордана Панова</a:t>
            </a:r>
          </a:p>
          <a:p>
            <a:endParaRPr lang="mk-MK" sz="1600" b="1">
              <a:solidFill>
                <a:schemeClr val="bg1"/>
              </a:solidFill>
            </a:endParaRPr>
          </a:p>
          <a:p>
            <a:r>
              <a:rPr lang="mk-MK" sz="1600" b="1" smtClean="0">
                <a:solidFill>
                  <a:schemeClr val="bg1"/>
                </a:solidFill>
              </a:rPr>
              <a:t>Факултет за медицински науки</a:t>
            </a:r>
          </a:p>
          <a:p>
            <a:r>
              <a:rPr lang="mk-MK" sz="1600" b="1" smtClean="0">
                <a:solidFill>
                  <a:schemeClr val="bg1"/>
                </a:solidFill>
              </a:rPr>
              <a:t>Универзитет </a:t>
            </a:r>
            <a:r>
              <a:rPr lang="en-US" sz="1600" b="1" smtClean="0">
                <a:solidFill>
                  <a:schemeClr val="bg1"/>
                </a:solidFill>
              </a:rPr>
              <a:t>“</a:t>
            </a:r>
            <a:r>
              <a:rPr lang="mk-MK" sz="1600" b="1" smtClean="0">
                <a:solidFill>
                  <a:schemeClr val="bg1"/>
                </a:solidFill>
              </a:rPr>
              <a:t>Гоце Делчев</a:t>
            </a:r>
            <a:r>
              <a:rPr lang="en-US" sz="1600" b="1" smtClean="0">
                <a:solidFill>
                  <a:schemeClr val="bg1"/>
                </a:solidFill>
              </a:rPr>
              <a:t>”</a:t>
            </a:r>
            <a:r>
              <a:rPr lang="mk-MK" sz="1600" b="1" smtClean="0">
                <a:solidFill>
                  <a:schemeClr val="bg1"/>
                </a:solidFill>
              </a:rPr>
              <a:t> Штип</a:t>
            </a:r>
            <a:endParaRPr lang="mk-MK" sz="1600" b="1" dirty="0">
              <a:solidFill>
                <a:schemeClr val="bg1"/>
              </a:solidFill>
            </a:endParaRPr>
          </a:p>
        </p:txBody>
      </p:sp>
      <p:sp>
        <p:nvSpPr>
          <p:cNvPr id="8" name="AutoShape 54"/>
          <p:cNvSpPr>
            <a:spLocks noChangeArrowheads="1"/>
          </p:cNvSpPr>
          <p:nvPr/>
        </p:nvSpPr>
        <p:spPr bwMode="auto">
          <a:xfrm>
            <a:off x="236537" y="2324894"/>
            <a:ext cx="3276598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lIns="181993" tIns="90997" rIns="181993" bIns="90997" anchor="ctr"/>
          <a:lstStyle/>
          <a:p>
            <a:r>
              <a:rPr lang="mk-MK" sz="1600" b="1" dirty="0" smtClean="0">
                <a:solidFill>
                  <a:schemeClr val="bg1"/>
                </a:solidFill>
              </a:rPr>
              <a:t>Вовед</a:t>
            </a:r>
            <a:endParaRPr lang="mk-MK" sz="1600" b="1" dirty="0">
              <a:solidFill>
                <a:schemeClr val="bg1"/>
              </a:solidFill>
            </a:endParaRPr>
          </a:p>
        </p:txBody>
      </p:sp>
      <p:pic>
        <p:nvPicPr>
          <p:cNvPr id="2055" name="Picture 3" descr="logo (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031" y="953294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logo (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7581" y="953294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236537" y="2858293"/>
            <a:ext cx="3276598" cy="166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1965" tIns="90983" rIns="181965" bIns="9098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   Исхраната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е од исклучително значење за правилниот развој на децата, особено во првите години од нивниот живот, кога се стекнуваат и основните навики. </a:t>
            </a:r>
            <a:r>
              <a:rPr lang="mk-MK" sz="1200" dirty="0" smtClean="0"/>
              <a:t>Во </a:t>
            </a:r>
            <a:r>
              <a:rPr lang="mk-MK" sz="1200" dirty="0"/>
              <a:t>овој период кај детето се јавува сознание дека тоа е самостојна единка која и припаѓа на својата </a:t>
            </a:r>
            <a:r>
              <a:rPr lang="mk-MK" sz="1200" dirty="0" smtClean="0"/>
              <a:t>средина.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AutoShape 54"/>
          <p:cNvSpPr>
            <a:spLocks noChangeArrowheads="1"/>
          </p:cNvSpPr>
          <p:nvPr/>
        </p:nvSpPr>
        <p:spPr bwMode="auto">
          <a:xfrm>
            <a:off x="236537" y="4519364"/>
            <a:ext cx="3276598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lIns="181993" tIns="90997" rIns="181993" bIns="90997" anchor="ctr"/>
          <a:lstStyle/>
          <a:p>
            <a:r>
              <a:rPr lang="mk-MK" sz="1600" b="1" dirty="0" smtClean="0">
                <a:solidFill>
                  <a:schemeClr val="bg1"/>
                </a:solidFill>
              </a:rPr>
              <a:t>Цели</a:t>
            </a:r>
            <a:endParaRPr lang="mk-MK" sz="1600" b="1" dirty="0">
              <a:solidFill>
                <a:schemeClr val="bg1"/>
              </a:solidFill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236537" y="5068093"/>
            <a:ext cx="3276598" cy="535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1965" tIns="90983" rIns="181965" bIns="9098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just"/>
            <a:r>
              <a:rPr lang="mk-M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1200" dirty="0" smtClean="0">
                <a:latin typeface="Arial" pitchFamily="34" charset="0"/>
                <a:cs typeface="Arial" pitchFamily="34" charset="0"/>
              </a:rPr>
              <a:t>     Целта на истражувањ</a:t>
            </a:r>
            <a:r>
              <a:rPr lang="mk-MK" sz="1200" dirty="0" smtClean="0"/>
              <a:t>ето е </a:t>
            </a:r>
            <a:r>
              <a:rPr lang="mk-MK" sz="1200" dirty="0"/>
              <a:t>да се </a:t>
            </a:r>
            <a:r>
              <a:rPr lang="mk-MK" sz="1200" dirty="0" smtClean="0"/>
              <a:t>прикаже </a:t>
            </a:r>
            <a:r>
              <a:rPr lang="mk-MK" sz="1200" dirty="0" err="1" smtClean="0"/>
              <a:t>нутритативниот</a:t>
            </a:r>
            <a:r>
              <a:rPr lang="mk-MK" sz="1200" dirty="0" smtClean="0"/>
              <a:t> </a:t>
            </a:r>
            <a:r>
              <a:rPr lang="mk-MK" sz="1200" dirty="0"/>
              <a:t>статус и степенот на </a:t>
            </a:r>
            <a:r>
              <a:rPr lang="mk-MK" sz="1200" dirty="0" err="1"/>
              <a:t>здебеленост</a:t>
            </a:r>
            <a:r>
              <a:rPr lang="mk-MK" sz="1200" dirty="0"/>
              <a:t> кај деца на возраст </a:t>
            </a:r>
            <a:r>
              <a:rPr lang="mk-MK" sz="1200" dirty="0" err="1" smtClean="0"/>
              <a:t>oд</a:t>
            </a:r>
            <a:r>
              <a:rPr lang="mk-MK" sz="1200" dirty="0" smtClean="0"/>
              <a:t> </a:t>
            </a:r>
            <a:r>
              <a:rPr lang="mk-MK" sz="1200" dirty="0"/>
              <a:t>1-9 години од </a:t>
            </a:r>
            <a:r>
              <a:rPr lang="mk-MK" sz="1200" dirty="0" smtClean="0"/>
              <a:t>повеќе </a:t>
            </a:r>
            <a:r>
              <a:rPr lang="mk-MK" sz="1200" dirty="0"/>
              <a:t>општини во Република Македонија како и нутритивниот квалитет на исхраната. </a:t>
            </a:r>
            <a:r>
              <a:rPr lang="mk-MK" sz="1200" dirty="0" smtClean="0"/>
              <a:t>Поради </a:t>
            </a:r>
            <a:r>
              <a:rPr lang="mk-MK" sz="1200" dirty="0"/>
              <a:t>зголемениот број и состојба на </a:t>
            </a:r>
            <a:r>
              <a:rPr lang="mk-MK" sz="1200" dirty="0" err="1"/>
              <a:t>здебеленост</a:t>
            </a:r>
            <a:r>
              <a:rPr lang="mk-MK" sz="1200" dirty="0"/>
              <a:t> во детската возраст и нејзините последици како јавно здравствен проблем. Треба да се спроведат активности за проценка на растот</a:t>
            </a:r>
            <a:r>
              <a:rPr lang="mk-MK" sz="1200" dirty="0" smtClean="0"/>
              <a:t>, развојот, нутритивниот </a:t>
            </a:r>
            <a:r>
              <a:rPr lang="mk-MK" sz="1200" dirty="0"/>
              <a:t>статус и физичката,  здравје и превенција од </a:t>
            </a:r>
            <a:r>
              <a:rPr lang="mk-MK" sz="1200" dirty="0" smtClean="0"/>
              <a:t>болести, генетски </a:t>
            </a:r>
            <a:r>
              <a:rPr lang="mk-MK" sz="1200" dirty="0"/>
              <a:t>модифицирана храна и влијание на разни </a:t>
            </a:r>
            <a:r>
              <a:rPr lang="mk-MK" sz="1200" dirty="0" err="1"/>
              <a:t>прехрамбени</a:t>
            </a:r>
            <a:r>
              <a:rPr lang="mk-MK" sz="1200" dirty="0"/>
              <a:t> продукти врз здравјето, политика и стратегија на ЕУ во областа </a:t>
            </a:r>
            <a:r>
              <a:rPr lang="mk-MK" sz="1200" dirty="0" smtClean="0"/>
              <a:t>нутриција</a:t>
            </a:r>
            <a:r>
              <a:rPr lang="mk-MK" sz="1200" dirty="0"/>
              <a:t>, </a:t>
            </a:r>
            <a:r>
              <a:rPr lang="mk-MK" sz="1200" dirty="0" err="1"/>
              <a:t>антропометријски</a:t>
            </a:r>
            <a:r>
              <a:rPr lang="mk-MK" sz="1200" dirty="0"/>
              <a:t> стандарди и детекција на групи со нутритивен ризик.</a:t>
            </a:r>
          </a:p>
          <a:p>
            <a:r>
              <a:rPr lang="mk-MK" sz="9600" dirty="0"/>
              <a:t> </a:t>
            </a:r>
          </a:p>
        </p:txBody>
      </p:sp>
      <p:sp>
        <p:nvSpPr>
          <p:cNvPr id="20" name="AutoShape 54"/>
          <p:cNvSpPr>
            <a:spLocks noChangeArrowheads="1"/>
          </p:cNvSpPr>
          <p:nvPr/>
        </p:nvSpPr>
        <p:spPr bwMode="auto">
          <a:xfrm>
            <a:off x="3933031" y="2324894"/>
            <a:ext cx="3276598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lIns="181993" tIns="90997" rIns="181993" bIns="90997" anchor="ctr"/>
          <a:lstStyle/>
          <a:p>
            <a:r>
              <a:rPr lang="mk-MK" sz="1600" b="1" dirty="0" smtClean="0">
                <a:solidFill>
                  <a:schemeClr val="bg1"/>
                </a:solidFill>
              </a:rPr>
              <a:t>Испитаници и методи</a:t>
            </a:r>
            <a:endParaRPr lang="mk-MK" sz="1600" b="1" dirty="0">
              <a:solidFill>
                <a:schemeClr val="bg1"/>
              </a:solidFill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970337" y="2887662"/>
            <a:ext cx="3276598" cy="239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1965" tIns="90983" rIns="181965" bIns="9098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mk-MK" sz="1200" dirty="0"/>
              <a:t>Во проектот ќе бидат вклучени  популациони  групи  на деца  од детските градинки од  повеќе општини како и деца од 1 и 3 </a:t>
            </a:r>
            <a:r>
              <a:rPr lang="mk-MK" sz="1200" dirty="0" err="1"/>
              <a:t>одд</a:t>
            </a:r>
            <a:r>
              <a:rPr lang="mk-MK" sz="1200" dirty="0" smtClean="0"/>
              <a:t>. од </a:t>
            </a:r>
            <a:r>
              <a:rPr lang="mk-MK" sz="1200" dirty="0"/>
              <a:t>основните училишта од Штип</a:t>
            </a:r>
            <a:r>
              <a:rPr lang="mk-MK" sz="1200" dirty="0" smtClean="0"/>
              <a:t>, Велес</a:t>
            </a:r>
            <a:r>
              <a:rPr lang="mk-MK" sz="1200" dirty="0"/>
              <a:t>, Кочани, Куманово, Скопје, Струмица, </a:t>
            </a:r>
            <a:r>
              <a:rPr lang="mk-MK" sz="1200" dirty="0" smtClean="0"/>
              <a:t>Прилеп </a:t>
            </a:r>
            <a:r>
              <a:rPr lang="mk-MK" sz="1200" dirty="0"/>
              <a:t>и Виница. Активностите ќе се спроведат во  текот на 2015-2016 година по единствена методологија во </a:t>
            </a:r>
            <a:r>
              <a:rPr lang="mk-MK" sz="1200" dirty="0" err="1" smtClean="0"/>
              <a:t>проце-дурата</a:t>
            </a:r>
            <a:r>
              <a:rPr lang="mk-MK" sz="1200" dirty="0" smtClean="0"/>
              <a:t> </a:t>
            </a:r>
            <a:r>
              <a:rPr lang="mk-MK" sz="1200" dirty="0"/>
              <a:t>на следење на растот и </a:t>
            </a:r>
            <a:r>
              <a:rPr lang="mk-MK" sz="1200" dirty="0" err="1"/>
              <a:t>проценката</a:t>
            </a:r>
            <a:r>
              <a:rPr lang="mk-MK" sz="1200" dirty="0"/>
              <a:t> на нутритивниот статус кај  децата. 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3" name="Picture 1" descr="bmi Indeks telesne mase – BMI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3365" y="5220494"/>
            <a:ext cx="2974816" cy="226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54"/>
          <p:cNvSpPr>
            <a:spLocks noChangeArrowheads="1"/>
          </p:cNvSpPr>
          <p:nvPr/>
        </p:nvSpPr>
        <p:spPr bwMode="auto">
          <a:xfrm>
            <a:off x="4062571" y="7582694"/>
            <a:ext cx="3276598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lIns="181993" tIns="90997" rIns="181993" bIns="90997" anchor="ctr"/>
          <a:lstStyle/>
          <a:p>
            <a:r>
              <a:rPr lang="mk-MK" sz="1600" b="1" dirty="0" smtClean="0">
                <a:solidFill>
                  <a:schemeClr val="bg1"/>
                </a:solidFill>
              </a:rPr>
              <a:t>Очекувани резултати</a:t>
            </a:r>
            <a:endParaRPr lang="mk-MK" sz="1600" b="1" dirty="0">
              <a:solidFill>
                <a:schemeClr val="bg1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3970337" y="8039894"/>
            <a:ext cx="3369626" cy="239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1965" tIns="90983" rIns="181965" bIns="9098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mk-MK" sz="1200" dirty="0" smtClean="0"/>
              <a:t>  Отстапувањата </a:t>
            </a:r>
            <a:r>
              <a:rPr lang="mk-MK" sz="1200" dirty="0"/>
              <a:t>на телесната маса </a:t>
            </a:r>
            <a:r>
              <a:rPr lang="mk-MK" sz="1200" dirty="0" err="1"/>
              <a:t>кaj</a:t>
            </a:r>
            <a:r>
              <a:rPr lang="mk-MK" sz="1200" dirty="0"/>
              <a:t> испитуваната популација на  деца од 1-9 години, и тоа во рамките на +/- 2 и 3 SD. </a:t>
            </a:r>
            <a:r>
              <a:rPr lang="mk-MK" sz="1200" dirty="0" err="1"/>
              <a:t>Потхранетост</a:t>
            </a:r>
            <a:r>
              <a:rPr lang="mk-MK" sz="1200" dirty="0"/>
              <a:t> и отстапување во растот кај децата.  Зголемена телесна тежина и </a:t>
            </a:r>
            <a:r>
              <a:rPr lang="mk-MK" sz="1200" dirty="0" err="1"/>
              <a:t>здебеленост</a:t>
            </a:r>
            <a:r>
              <a:rPr lang="mk-MK" sz="1200" dirty="0"/>
              <a:t> кај децата</a:t>
            </a:r>
            <a:r>
              <a:rPr lang="mk-MK" sz="1200" dirty="0" smtClean="0"/>
              <a:t>, како </a:t>
            </a:r>
            <a:r>
              <a:rPr lang="mk-MK" sz="1200" dirty="0"/>
              <a:t>и  </a:t>
            </a:r>
            <a:r>
              <a:rPr lang="mk-MK" sz="1200" dirty="0" err="1" smtClean="0"/>
              <a:t>поре-метувањата</a:t>
            </a:r>
            <a:r>
              <a:rPr lang="mk-MK" sz="1200" dirty="0" smtClean="0"/>
              <a:t> </a:t>
            </a:r>
            <a:r>
              <a:rPr lang="mk-MK" sz="1200" dirty="0"/>
              <a:t>во нутритивниот </a:t>
            </a:r>
            <a:r>
              <a:rPr lang="mk-MK" sz="1200" dirty="0" smtClean="0"/>
              <a:t>статус. Превенцијата </a:t>
            </a:r>
            <a:r>
              <a:rPr lang="mk-MK" sz="1200" dirty="0"/>
              <a:t>уште во раната детска возраст со правилно насочување на составот и навиките во исхраната, стилот на живеење како и  промоција на физичката активност. 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057" name="Picture 9" descr="https://fbcdn-sphotos-h-a.akamaihd.net/hphotos-ak-xpf1/v/t34.0-12/10888061_10203096466764528_342507978_n.jpg?oh=1201911f701eea268a3fc8855ce96063&amp;oe=54B2AFB9&amp;__gda__=1421008781_4154ac88ef09fcc4e02d2d8a982755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987" y="8936038"/>
            <a:ext cx="14065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https://encrypted-tbn1.gstatic.com/images?q=tbn:ANd9GcQL87PrGl7PO_f2IhROqpox8nU88wfyQPprvBv_BFLcUtZOjAzNk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8031" y="8709026"/>
            <a:ext cx="1616764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67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163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SciFor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GORDANA</cp:lastModifiedBy>
  <cp:revision>212</cp:revision>
  <cp:lastPrinted>2013-05-18T23:13:59Z</cp:lastPrinted>
  <dcterms:created xsi:type="dcterms:W3CDTF">2003-12-17T18:44:28Z</dcterms:created>
  <dcterms:modified xsi:type="dcterms:W3CDTF">2015-10-24T07:00:14Z</dcterms:modified>
</cp:coreProperties>
</file>